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sldIdLst>
    <p:sldId id="256" r:id="rId2"/>
    <p:sldId id="275" r:id="rId3"/>
    <p:sldId id="279" r:id="rId4"/>
    <p:sldId id="305" r:id="rId5"/>
    <p:sldId id="304" r:id="rId6"/>
    <p:sldId id="303" r:id="rId7"/>
    <p:sldId id="306" r:id="rId8"/>
    <p:sldId id="288" r:id="rId9"/>
    <p:sldId id="308" r:id="rId10"/>
    <p:sldId id="307" r:id="rId11"/>
    <p:sldId id="309" r:id="rId12"/>
    <p:sldId id="289" r:id="rId13"/>
    <p:sldId id="290" r:id="rId14"/>
    <p:sldId id="291" r:id="rId15"/>
    <p:sldId id="315" r:id="rId16"/>
    <p:sldId id="310" r:id="rId17"/>
    <p:sldId id="314" r:id="rId18"/>
    <p:sldId id="312" r:id="rId19"/>
    <p:sldId id="313" r:id="rId20"/>
    <p:sldId id="311" r:id="rId21"/>
    <p:sldId id="292" r:id="rId22"/>
    <p:sldId id="293" r:id="rId23"/>
    <p:sldId id="294" r:id="rId24"/>
    <p:sldId id="295" r:id="rId25"/>
    <p:sldId id="296" r:id="rId26"/>
    <p:sldId id="280" r:id="rId27"/>
    <p:sldId id="281" r:id="rId28"/>
    <p:sldId id="282" r:id="rId29"/>
    <p:sldId id="286" r:id="rId30"/>
    <p:sldId id="283" r:id="rId31"/>
    <p:sldId id="284" r:id="rId32"/>
    <p:sldId id="287" r:id="rId33"/>
    <p:sldId id="285" r:id="rId34"/>
    <p:sldId id="301" r:id="rId35"/>
    <p:sldId id="297" r:id="rId36"/>
    <p:sldId id="298" r:id="rId37"/>
    <p:sldId id="299" r:id="rId38"/>
    <p:sldId id="300" r:id="rId39"/>
    <p:sldId id="278" r:id="rId40"/>
    <p:sldId id="277" r:id="rId41"/>
    <p:sldId id="262" r:id="rId42"/>
    <p:sldId id="259" r:id="rId43"/>
    <p:sldId id="261" r:id="rId44"/>
    <p:sldId id="260" r:id="rId45"/>
    <p:sldId id="273" r:id="rId46"/>
    <p:sldId id="268" r:id="rId47"/>
    <p:sldId id="267" r:id="rId48"/>
    <p:sldId id="27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4B0"/>
    <a:srgbClr val="134E4C"/>
    <a:srgbClr val="B4D1E6"/>
    <a:srgbClr val="9DC3DF"/>
    <a:srgbClr val="AECDE4"/>
    <a:srgbClr val="F6FAFC"/>
    <a:srgbClr val="E5F0F7"/>
    <a:srgbClr val="A7C9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8286" y="2583540"/>
            <a:ext cx="10566400" cy="1681159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286" y="4601029"/>
            <a:ext cx="10566400" cy="141150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" y="6485768"/>
            <a:ext cx="2743200" cy="365125"/>
          </a:xfrm>
        </p:spPr>
        <p:txBody>
          <a:bodyPr/>
          <a:lstStyle/>
          <a:p>
            <a:fld id="{243B570E-6BE2-493C-8C86-B8378068DB77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5769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61714" y="6485767"/>
            <a:ext cx="2743200" cy="365125"/>
          </a:xfrm>
        </p:spPr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930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2817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321254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13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237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45939"/>
            <a:ext cx="8828314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934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065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B4B0"/>
                </a:solidFill>
              </a:defRPr>
            </a:lvl1pPr>
          </a:lstStyle>
          <a:p>
            <a:fld id="{243B570E-6BE2-493C-8C86-B8378068DB77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4B0"/>
                </a:solidFill>
              </a:defRPr>
            </a:lvl1pPr>
          </a:lstStyle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869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B4B0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951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B4B0"/>
                </a:solidFill>
              </a:defRPr>
            </a:lvl1pPr>
          </a:lstStyle>
          <a:p>
            <a:fld id="{243B570E-6BE2-493C-8C86-B8378068DB77}" type="datetimeFigureOut">
              <a:rPr lang="en-US" smtClean="0"/>
              <a:pPr/>
              <a:t>8/11/2018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4B0"/>
                </a:solidFill>
              </a:defRPr>
            </a:lvl1pPr>
          </a:lstStyle>
          <a:p>
            <a:fld id="{85A5A6D7-9D99-447D-947D-CD7986AA9C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869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B4B0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744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49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354666"/>
            <a:ext cx="5613400" cy="5046134"/>
          </a:xfrm>
        </p:spPr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354666"/>
            <a:ext cx="5469467" cy="50461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164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555"/>
            <a:ext cx="10151533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81000" y="1444096"/>
            <a:ext cx="5616575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2268007"/>
            <a:ext cx="5616575" cy="40142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44096"/>
            <a:ext cx="5638800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199" y="2268007"/>
            <a:ext cx="5616575" cy="40142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2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45939"/>
            <a:ext cx="8828314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B4B0"/>
                </a:solidFill>
              </a:defRPr>
            </a:lvl1pPr>
          </a:lstStyle>
          <a:p>
            <a:fld id="{243B570E-6BE2-493C-8C86-B8378068DB77}" type="datetimeFigureOut">
              <a:rPr lang="en-US" smtClean="0"/>
              <a:pPr/>
              <a:t>8/11/2018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4B0"/>
                </a:solidFill>
              </a:defRPr>
            </a:lvl1pPr>
          </a:lstStyle>
          <a:p>
            <a:fld id="{85A5A6D7-9D99-447D-947D-CD7986AA9C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869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B4B0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978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87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858" y="457200"/>
            <a:ext cx="440916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465946"/>
            <a:ext cx="6602412" cy="47171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2858" y="2057399"/>
            <a:ext cx="4409168" cy="41256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99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B181B"/>
            </a:gs>
            <a:gs pos="38000">
              <a:srgbClr val="003736"/>
            </a:gs>
            <a:gs pos="71000">
              <a:srgbClr val="004C4A"/>
            </a:gs>
            <a:gs pos="100000">
              <a:srgbClr val="006C6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B10F8D2-468C-4CB1-B14E-CC8BBA8A50B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rgbClr val="0066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490"/>
          <a:stretch/>
        </p:blipFill>
        <p:spPr>
          <a:xfrm>
            <a:off x="0" y="0"/>
            <a:ext cx="3168566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C9F7B5B-4283-43A6-A718-5CC0B465A8DD}"/>
              </a:ext>
            </a:extLst>
          </p:cNvPr>
          <p:cNvSpPr/>
          <p:nvPr/>
        </p:nvSpPr>
        <p:spPr>
          <a:xfrm>
            <a:off x="0" y="0"/>
            <a:ext cx="12192000" cy="6852101"/>
          </a:xfrm>
          <a:prstGeom prst="rect">
            <a:avLst/>
          </a:prstGeom>
          <a:gradFill>
            <a:gsLst>
              <a:gs pos="0">
                <a:srgbClr val="0B181B">
                  <a:alpha val="70000"/>
                </a:srgbClr>
              </a:gs>
              <a:gs pos="38000">
                <a:srgbClr val="003736">
                  <a:alpha val="85000"/>
                </a:srgbClr>
              </a:gs>
              <a:gs pos="71000">
                <a:srgbClr val="004C4A"/>
              </a:gs>
              <a:gs pos="100000">
                <a:srgbClr val="006C69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6400" y="6770"/>
            <a:ext cx="10049933" cy="1234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0" y="1337187"/>
            <a:ext cx="11393714" cy="5064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6042" y="64869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B4B0"/>
                </a:solidFill>
              </a:defRPr>
            </a:lvl1pPr>
          </a:lstStyle>
          <a:p>
            <a:fld id="{243B570E-6BE2-493C-8C86-B8378068DB77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869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B4B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49228" y="64869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B4B0"/>
                </a:solidFill>
              </a:defRPr>
            </a:lvl1pPr>
          </a:lstStyle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BF5BF9-40E5-48A0-A7C1-FDEBC15CBF73}"/>
              </a:ext>
            </a:extLst>
          </p:cNvPr>
          <p:cNvCxnSpPr/>
          <p:nvPr/>
        </p:nvCxnSpPr>
        <p:spPr>
          <a:xfrm>
            <a:off x="0" y="6486976"/>
            <a:ext cx="12192000" cy="0"/>
          </a:xfrm>
          <a:prstGeom prst="line">
            <a:avLst/>
          </a:prstGeom>
          <a:ln w="12700">
            <a:solidFill>
              <a:srgbClr val="00B4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D9D6532-6138-406D-8115-7BAFD8D73FEB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133" y="96294"/>
            <a:ext cx="1165981" cy="122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16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google.com/archive/mapreduce.html" TargetMode="External"/><Relationship Id="rId2" Type="http://schemas.openxmlformats.org/officeDocument/2006/relationships/hyperlink" Target="http://research.google.com/archive/gf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ssues.apache.org/jira/browse/INFRA-700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effreystrickland" TargetMode="External"/><Relationship Id="rId2" Type="http://schemas.openxmlformats.org/officeDocument/2006/relationships/hyperlink" Target="mailto:jeff@humalytica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umalytica.com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Data Analytics</a:t>
            </a:r>
            <a:br>
              <a:rPr lang="en-US" b="1" dirty="0">
                <a:latin typeface="Cambria" panose="02040503050406030204" pitchFamily="18" charset="0"/>
              </a:rPr>
            </a:br>
            <a:r>
              <a:rPr lang="en-US" sz="3600" b="1" dirty="0">
                <a:latin typeface="Cambria" panose="02040503050406030204" pitchFamily="18" charset="0"/>
              </a:rPr>
              <a:t>Lesson 4</a:t>
            </a:r>
            <a:br>
              <a:rPr lang="en-US" sz="3600" b="1" dirty="0">
                <a:latin typeface="Cambria" panose="02040503050406030204" pitchFamily="18" charset="0"/>
              </a:rPr>
            </a:br>
            <a:r>
              <a:rPr lang="en-US" sz="2400" b="1" dirty="0">
                <a:latin typeface="Cambria" panose="02040503050406030204" pitchFamily="18" charset="0"/>
              </a:rPr>
              <a:t>Cloud Computing Environment</a:t>
            </a:r>
            <a:endParaRPr lang="en-US" sz="4400" b="1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Jeffrey Strickland, Ph.D.</a:t>
            </a:r>
          </a:p>
        </p:txBody>
      </p:sp>
    </p:spTree>
    <p:extLst>
      <p:ext uri="{BB962C8B-B14F-4D97-AF65-F5344CB8AC3E}">
        <p14:creationId xmlns:p14="http://schemas.microsoft.com/office/powerpoint/2010/main" val="3951874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7E1A-BCDA-40C8-A2FD-3F4C32A92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Compositions - </a:t>
            </a:r>
            <a:r>
              <a:rPr lang="en-US" dirty="0" err="1"/>
              <a:t>Zoomdata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8E45B4-4529-400E-BC6A-5F43F4FC8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6"/>
          <a:stretch/>
        </p:blipFill>
        <p:spPr>
          <a:xfrm>
            <a:off x="2304286" y="2115879"/>
            <a:ext cx="7218745" cy="3696586"/>
          </a:xfrm>
        </p:spPr>
      </p:pic>
    </p:spTree>
    <p:extLst>
      <p:ext uri="{BB962C8B-B14F-4D97-AF65-F5344CB8AC3E}">
        <p14:creationId xmlns:p14="http://schemas.microsoft.com/office/powerpoint/2010/main" val="126894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91A05-2A55-4277-A241-65CACFB9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Cloud Environment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15E8A2-2111-4A05-9113-7009C8FF6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087" y="1720588"/>
            <a:ext cx="7702113" cy="4297887"/>
          </a:xfrm>
        </p:spPr>
      </p:pic>
    </p:spTree>
    <p:extLst>
      <p:ext uri="{BB962C8B-B14F-4D97-AF65-F5344CB8AC3E}">
        <p14:creationId xmlns:p14="http://schemas.microsoft.com/office/powerpoint/2010/main" val="1200084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E0D02-82F9-4FD9-B885-E75346D79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 Management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E04AEB-6559-445F-B89C-8C599EE93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7831" y="1493044"/>
            <a:ext cx="88106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848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D81C-9FD0-493A-A0C7-DC94224BB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Management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FEF7F1-1E57-4943-AE71-30C60338C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1476" y="1858520"/>
            <a:ext cx="6321835" cy="429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13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1482E-665E-4AD5-B382-5540EF08A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Tutorials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FFC278-C240-4050-A3DE-9DF9C9304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775" y="1336675"/>
            <a:ext cx="9378737" cy="506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86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B912-8289-4D41-A4A3-BBCA1C85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Web Services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E477E5-8804-44BA-BD28-7365B76E8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869" y="1602581"/>
            <a:ext cx="8972550" cy="45339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731F5E6-4AEE-41AB-B122-68364790B1D0}"/>
              </a:ext>
            </a:extLst>
          </p:cNvPr>
          <p:cNvSpPr/>
          <p:nvPr/>
        </p:nvSpPr>
        <p:spPr>
          <a:xfrm>
            <a:off x="2059537" y="4529006"/>
            <a:ext cx="2172217" cy="114064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D9C5BC-2910-41A7-B0D1-3B1D3E36B162}"/>
              </a:ext>
            </a:extLst>
          </p:cNvPr>
          <p:cNvSpPr/>
          <p:nvPr/>
        </p:nvSpPr>
        <p:spPr>
          <a:xfrm>
            <a:off x="2597921" y="3388364"/>
            <a:ext cx="1016950" cy="1019092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AE9DBC-E401-4A3C-B8CF-DDDAF2CAD07C}"/>
              </a:ext>
            </a:extLst>
          </p:cNvPr>
          <p:cNvSpPr/>
          <p:nvPr/>
        </p:nvSpPr>
        <p:spPr>
          <a:xfrm>
            <a:off x="4724400" y="3397938"/>
            <a:ext cx="1016950" cy="1019092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E729894-DD77-47EC-98CA-1EBEDF1A89D1}"/>
              </a:ext>
            </a:extLst>
          </p:cNvPr>
          <p:cNvSpPr/>
          <p:nvPr/>
        </p:nvSpPr>
        <p:spPr>
          <a:xfrm>
            <a:off x="4724400" y="4612851"/>
            <a:ext cx="1016950" cy="1019092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34FDD4-23A6-4A35-84EB-E4BC377192E8}"/>
              </a:ext>
            </a:extLst>
          </p:cNvPr>
          <p:cNvSpPr/>
          <p:nvPr/>
        </p:nvSpPr>
        <p:spPr>
          <a:xfrm>
            <a:off x="6782322" y="4589781"/>
            <a:ext cx="1016950" cy="1019092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BB56853-D129-4292-BD08-A44F59314B2F}"/>
              </a:ext>
            </a:extLst>
          </p:cNvPr>
          <p:cNvSpPr/>
          <p:nvPr/>
        </p:nvSpPr>
        <p:spPr>
          <a:xfrm>
            <a:off x="4724400" y="2344928"/>
            <a:ext cx="1016950" cy="1019092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828ACE1-A3C8-48A3-821F-472BCB3655F2}"/>
              </a:ext>
            </a:extLst>
          </p:cNvPr>
          <p:cNvSpPr/>
          <p:nvPr/>
        </p:nvSpPr>
        <p:spPr>
          <a:xfrm>
            <a:off x="6782322" y="2369272"/>
            <a:ext cx="1016950" cy="1019092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4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9166D-8231-4AAC-A473-470D5D47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Cloud Platform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9A3D11-C5EA-43D7-842B-06B0919CF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855" y="1336675"/>
            <a:ext cx="10152577" cy="506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41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02CE9F-DE5E-4D62-A08D-47A0D60A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Cloud Tools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4438F8-636B-430C-90B0-5C8CD4901C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  <a:p>
            <a:r>
              <a:rPr lang="en-US" dirty="0"/>
              <a:t>APIs</a:t>
            </a:r>
          </a:p>
          <a:p>
            <a:r>
              <a:rPr lang="en-US" dirty="0"/>
              <a:t>Coding</a:t>
            </a:r>
          </a:p>
          <a:p>
            <a:r>
              <a:rPr lang="en-US" dirty="0"/>
              <a:t>Tools</a:t>
            </a:r>
          </a:p>
          <a:p>
            <a:r>
              <a:rPr lang="en-US" dirty="0"/>
              <a:t>Models (ML)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13DEFC-E5C6-4E2D-BBFF-E24AA860B6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35169"/>
            <a:ext cx="5468938" cy="20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13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E470-DEA6-4D39-BFDF-9DFE395F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Cloud Tools and Plugins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076F5A-1499-4E74-8803-BDFB60C79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952" y="1336675"/>
            <a:ext cx="10752384" cy="506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07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8177D5-E92B-483F-9CEC-748CCDF0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Cloud Storage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99097-D78A-4837-B8CB-39E46E972F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  <a:p>
            <a:r>
              <a:rPr lang="en-US" dirty="0"/>
              <a:t>Datastore</a:t>
            </a:r>
          </a:p>
          <a:p>
            <a:r>
              <a:rPr lang="en-US" dirty="0" err="1"/>
              <a:t>Filestore</a:t>
            </a:r>
            <a:endParaRPr lang="en-US" dirty="0"/>
          </a:p>
          <a:p>
            <a:r>
              <a:rPr lang="en-US" dirty="0"/>
              <a:t>Others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BB3CE8-FE4A-491D-A6A5-4C481D1D43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3606" y="1415256"/>
            <a:ext cx="32861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79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Required by Data Analytics?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019A27-8F9E-4E59-B917-7C55476DE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980076"/>
            <a:ext cx="9906000" cy="318223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8F55329-A623-48BB-937B-5D89F6D395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02584"/>
              </p:ext>
            </p:extLst>
          </p:nvPr>
        </p:nvGraphicFramePr>
        <p:xfrm>
          <a:off x="5279571" y="3067731"/>
          <a:ext cx="1730831" cy="1151958"/>
        </p:xfrm>
        <a:graphic>
          <a:graphicData uri="http://schemas.openxmlformats.org/drawingml/2006/table">
            <a:tbl>
              <a:tblPr/>
              <a:tblGrid>
                <a:gridCol w="306062">
                  <a:extLst>
                    <a:ext uri="{9D8B030D-6E8A-4147-A177-3AD203B41FA5}">
                      <a16:colId xmlns:a16="http://schemas.microsoft.com/office/drawing/2014/main" val="1459848666"/>
                    </a:ext>
                  </a:extLst>
                </a:gridCol>
                <a:gridCol w="559353">
                  <a:extLst>
                    <a:ext uri="{9D8B030D-6E8A-4147-A177-3AD203B41FA5}">
                      <a16:colId xmlns:a16="http://schemas.microsoft.com/office/drawing/2014/main" val="1995097156"/>
                    </a:ext>
                  </a:extLst>
                </a:gridCol>
                <a:gridCol w="432708">
                  <a:extLst>
                    <a:ext uri="{9D8B030D-6E8A-4147-A177-3AD203B41FA5}">
                      <a16:colId xmlns:a16="http://schemas.microsoft.com/office/drawing/2014/main" val="3201412826"/>
                    </a:ext>
                  </a:extLst>
                </a:gridCol>
                <a:gridCol w="432708">
                  <a:extLst>
                    <a:ext uri="{9D8B030D-6E8A-4147-A177-3AD203B41FA5}">
                      <a16:colId xmlns:a16="http://schemas.microsoft.com/office/drawing/2014/main" val="77655294"/>
                    </a:ext>
                  </a:extLst>
                </a:gridCol>
              </a:tblGrid>
              <a:tr h="191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1579115"/>
                  </a:ext>
                </a:extLst>
              </a:tr>
              <a:tr h="191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3715374"/>
                  </a:ext>
                </a:extLst>
              </a:tr>
              <a:tr h="191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1145285"/>
                  </a:ext>
                </a:extLst>
              </a:tr>
              <a:tr h="191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3222525"/>
                  </a:ext>
                </a:extLst>
              </a:tr>
              <a:tr h="191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2327035"/>
                  </a:ext>
                </a:extLst>
              </a:tr>
              <a:tr h="191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092072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9FD2D95-240E-4922-A749-FEB301942C1F}"/>
              </a:ext>
            </a:extLst>
          </p:cNvPr>
          <p:cNvSpPr/>
          <p:nvPr/>
        </p:nvSpPr>
        <p:spPr>
          <a:xfrm>
            <a:off x="1463640" y="2893559"/>
            <a:ext cx="2624437" cy="2225211"/>
          </a:xfrm>
          <a:prstGeom prst="rect">
            <a:avLst/>
          </a:prstGeom>
          <a:noFill/>
          <a:scene3d>
            <a:camera prst="orthographicFront">
              <a:rot lat="19199996" lon="21599973" rev="0"/>
            </a:camera>
            <a:lightRig rig="threePt" dir="t"/>
          </a:scene3d>
        </p:spPr>
        <p:txBody>
          <a:bodyPr wrap="none" lIns="91440" tIns="45720" rIns="91440" bIns="45720">
            <a:prstTxWarp prst="textArchDown">
              <a:avLst>
                <a:gd name="adj" fmla="val 21090435"/>
              </a:avLst>
            </a:prstTxWarp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9EC639-FFCE-4C03-BAA9-F95BBF2308F7}"/>
              </a:ext>
            </a:extLst>
          </p:cNvPr>
          <p:cNvSpPr/>
          <p:nvPr/>
        </p:nvSpPr>
        <p:spPr>
          <a:xfrm>
            <a:off x="8077200" y="2806473"/>
            <a:ext cx="2710729" cy="2355841"/>
          </a:xfrm>
          <a:prstGeom prst="rect">
            <a:avLst/>
          </a:prstGeom>
          <a:noFill/>
          <a:scene3d>
            <a:camera prst="orthographicFront">
              <a:rot lat="19199996" lon="0" rev="0"/>
            </a:camera>
            <a:lightRig rig="threePt" dir="t"/>
          </a:scene3d>
        </p:spPr>
        <p:txBody>
          <a:bodyPr wrap="none" lIns="91440" tIns="45720" rIns="91440" bIns="45720">
            <a:prstTxWarp prst="textArchDown">
              <a:avLst>
                <a:gd name="adj" fmla="val 21090435"/>
              </a:avLst>
            </a:prstTxWarp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Visualize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9247AA-1C16-412F-8024-667458BDB3BB}"/>
              </a:ext>
            </a:extLst>
          </p:cNvPr>
          <p:cNvSpPr/>
          <p:nvPr/>
        </p:nvSpPr>
        <p:spPr>
          <a:xfrm>
            <a:off x="4832767" y="2893559"/>
            <a:ext cx="2624437" cy="2220686"/>
          </a:xfrm>
          <a:prstGeom prst="rect">
            <a:avLst/>
          </a:prstGeom>
          <a:noFill/>
          <a:scene3d>
            <a:camera prst="orthographicFront">
              <a:rot lat="19199996" lon="21599973" rev="0"/>
            </a:camera>
            <a:lightRig rig="threePt" dir="t"/>
          </a:scene3d>
        </p:spPr>
        <p:txBody>
          <a:bodyPr spcFirstLastPara="1" wrap="none" lIns="91440" tIns="45720" rIns="91440" bIns="45720" numCol="1">
            <a:prstTxWarp prst="textArchDown">
              <a:avLst>
                <a:gd name="adj" fmla="val 21090435"/>
              </a:avLst>
            </a:prstTxWarp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Analyze</a:t>
            </a:r>
          </a:p>
        </p:txBody>
      </p:sp>
    </p:spTree>
    <p:extLst>
      <p:ext uri="{BB962C8B-B14F-4D97-AF65-F5344CB8AC3E}">
        <p14:creationId xmlns:p14="http://schemas.microsoft.com/office/powerpoint/2010/main" val="2876214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5BF447-B08B-44A3-A458-A2B8FD804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App Engine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A89D9E-E0E9-4EB3-8BEC-14E8795059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Project Type</a:t>
            </a:r>
          </a:p>
          <a:p>
            <a:r>
              <a:rPr lang="en-US" dirty="0"/>
              <a:t>Google Apps</a:t>
            </a:r>
          </a:p>
          <a:p>
            <a:r>
              <a:rPr lang="en-US" dirty="0"/>
              <a:t>Upload Apps</a:t>
            </a:r>
          </a:p>
          <a:p>
            <a:r>
              <a:rPr lang="en-US" dirty="0"/>
              <a:t>Model dependency </a:t>
            </a:r>
          </a:p>
          <a:p>
            <a:r>
              <a:rPr lang="en-US" dirty="0"/>
              <a:t>App Engine Server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AA48D0-AB07-4B96-BC99-F75B04D4AE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734038"/>
            <a:ext cx="5468938" cy="428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76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74491-9BCC-4864-A760-1CEF9E37D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62F52-BA3B-4B6D-8768-0B70E9343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Azure virtual machines provide a fully configurable and flexible computing environment. This tutorial covers basic Azure virtual machine deployment items such as selecting a </a:t>
            </a:r>
            <a:r>
              <a:rPr lang="en-US" dirty="0" err="1"/>
              <a:t>VM</a:t>
            </a:r>
            <a:r>
              <a:rPr lang="en-US" dirty="0"/>
              <a:t> size, selecting a </a:t>
            </a:r>
            <a:r>
              <a:rPr lang="en-US" dirty="0" err="1"/>
              <a:t>VM</a:t>
            </a:r>
            <a:r>
              <a:rPr lang="en-US" dirty="0"/>
              <a:t> image, and deploying a </a:t>
            </a:r>
            <a:r>
              <a:rPr lang="en-US" dirty="0" err="1"/>
              <a:t>VM</a:t>
            </a:r>
            <a:r>
              <a:rPr lang="en-US" dirty="0"/>
              <a:t>. You learn how to:</a:t>
            </a:r>
          </a:p>
          <a:p>
            <a:pPr lvl="1"/>
            <a:r>
              <a:rPr lang="en-US" dirty="0"/>
              <a:t>Create and connect to a </a:t>
            </a:r>
            <a:r>
              <a:rPr lang="en-US" dirty="0" err="1"/>
              <a:t>VM</a:t>
            </a:r>
            <a:endParaRPr lang="en-US" dirty="0"/>
          </a:p>
          <a:p>
            <a:pPr lvl="1"/>
            <a:r>
              <a:rPr lang="en-US" dirty="0"/>
              <a:t>Select and use </a:t>
            </a:r>
            <a:r>
              <a:rPr lang="en-US" dirty="0" err="1"/>
              <a:t>VM</a:t>
            </a:r>
            <a:r>
              <a:rPr lang="en-US" dirty="0"/>
              <a:t> images</a:t>
            </a:r>
          </a:p>
          <a:p>
            <a:pPr lvl="1"/>
            <a:r>
              <a:rPr lang="en-US" dirty="0"/>
              <a:t>View and use specific </a:t>
            </a:r>
            <a:r>
              <a:rPr lang="en-US" dirty="0" err="1"/>
              <a:t>VM</a:t>
            </a:r>
            <a:r>
              <a:rPr lang="en-US" dirty="0"/>
              <a:t> sizes</a:t>
            </a:r>
          </a:p>
          <a:p>
            <a:pPr lvl="1"/>
            <a:r>
              <a:rPr lang="en-US" dirty="0"/>
              <a:t>Resize a </a:t>
            </a:r>
            <a:r>
              <a:rPr lang="en-US" dirty="0" err="1"/>
              <a:t>VM</a:t>
            </a:r>
            <a:endParaRPr lang="en-US" dirty="0"/>
          </a:p>
          <a:p>
            <a:pPr lvl="1"/>
            <a:r>
              <a:rPr lang="en-US" dirty="0"/>
              <a:t>View and understand </a:t>
            </a:r>
            <a:r>
              <a:rPr lang="en-US" dirty="0" err="1"/>
              <a:t>VM</a:t>
            </a:r>
            <a:r>
              <a:rPr lang="en-US" dirty="0"/>
              <a:t> state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395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6C44D-752A-458D-BDD5-4628D9CBF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Azure Cloud Shell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E83418A-EB8A-4FE1-96E2-44828493A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931" y="1926431"/>
            <a:ext cx="102584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51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F11FE-8DC2-4C69-9B0A-E905D804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 Azure PowerShell with </a:t>
            </a:r>
            <a:r>
              <a:rPr lang="en-US" dirty="0" err="1"/>
              <a:t>PowerShellGet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A65E57-AD95-41E9-8501-4B6DEF8A6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794" y="2174081"/>
            <a:ext cx="101727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12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1802-E62E-468C-8EEB-24C71081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 configuration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B334D9-19E7-49D4-805A-816EFFA0C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556" y="1602581"/>
            <a:ext cx="101631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44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45E8-2889-4DC4-A750-96F73FBE8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 Module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B7C601-FBD7-4CE8-A3C5-744D46117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606" y="2845594"/>
            <a:ext cx="101250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98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4EE0-A985-47A5-9EA3-938CB4FE3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Cloud Free Trial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837EEC-1E79-4D71-8DC7-13B135AA1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491" y="1336675"/>
            <a:ext cx="8579305" cy="506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70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19344-CFB4-4522-B33E-26AF77B79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Cloud Platform Promotion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AEAC60-EBA0-411A-8B42-A8FC21809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991" y="1336675"/>
            <a:ext cx="10974306" cy="506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42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F357-7D16-4CC7-87AF-2D4688DD6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CLOUD Dashboard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CC3590-25E4-4404-ACF7-982DAB7E7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866" y="1336675"/>
            <a:ext cx="10168556" cy="506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44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1C51D-8292-4F9A-AC1B-881ECC4D0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Machine – Cloud </a:t>
            </a:r>
            <a:r>
              <a:rPr lang="en-US" dirty="0" err="1"/>
              <a:t>Dataproc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C320DA-6BA9-466F-9F02-AF7CE0D82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185" y="1336675"/>
            <a:ext cx="9845918" cy="506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78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row: Right 19">
            <a:extLst>
              <a:ext uri="{FF2B5EF4-FFF2-40B4-BE49-F238E27FC236}">
                <a16:creationId xmlns:a16="http://schemas.microsoft.com/office/drawing/2014/main" id="{7B3BF99F-6E13-46FD-95DC-112BC4AD5C8C}"/>
              </a:ext>
            </a:extLst>
          </p:cNvPr>
          <p:cNvSpPr/>
          <p:nvPr/>
        </p:nvSpPr>
        <p:spPr>
          <a:xfrm rot="7914419" flipV="1">
            <a:off x="2500791" y="4377941"/>
            <a:ext cx="4282957" cy="448224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100101011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078E00-967B-4553-8073-DEF8617D7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F9C7-3FED-4A7F-A746-4D5F387F6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(Microsoft)</a:t>
            </a:r>
          </a:p>
          <a:p>
            <a:r>
              <a:rPr lang="en-US" dirty="0"/>
              <a:t>Amazon Web Services (AWS)</a:t>
            </a:r>
          </a:p>
          <a:p>
            <a:r>
              <a:rPr lang="en-US" dirty="0"/>
              <a:t>Google Cloud Service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5CE5D5-ECF6-4A95-9651-1907E683F0C2}"/>
              </a:ext>
            </a:extLst>
          </p:cNvPr>
          <p:cNvGrpSpPr/>
          <p:nvPr/>
        </p:nvGrpSpPr>
        <p:grpSpPr>
          <a:xfrm>
            <a:off x="5190308" y="1253767"/>
            <a:ext cx="6095997" cy="2390503"/>
            <a:chOff x="2342605" y="3191692"/>
            <a:chExt cx="6095997" cy="2390503"/>
          </a:xfrm>
        </p:grpSpPr>
        <p:sp>
          <p:nvSpPr>
            <p:cNvPr id="4" name="Cloud 3">
              <a:extLst>
                <a:ext uri="{FF2B5EF4-FFF2-40B4-BE49-F238E27FC236}">
                  <a16:creationId xmlns:a16="http://schemas.microsoft.com/office/drawing/2014/main" id="{BCDC49D4-44FB-403B-ACCB-336A422B18DF}"/>
                </a:ext>
              </a:extLst>
            </p:cNvPr>
            <p:cNvSpPr/>
            <p:nvPr/>
          </p:nvSpPr>
          <p:spPr>
            <a:xfrm>
              <a:off x="2342605" y="3979818"/>
              <a:ext cx="3213463" cy="1393371"/>
            </a:xfrm>
            <a:prstGeom prst="cloud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62000">
                  <a:srgbClr val="B4D1E6"/>
                </a:gs>
                <a:gs pos="32000">
                  <a:srgbClr val="A7C9E3"/>
                </a:gs>
                <a:gs pos="100000">
                  <a:schemeClr val="tx1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14B0F46C-47AE-4245-8DB8-8CF970422A96}"/>
                </a:ext>
              </a:extLst>
            </p:cNvPr>
            <p:cNvSpPr/>
            <p:nvPr/>
          </p:nvSpPr>
          <p:spPr>
            <a:xfrm>
              <a:off x="3783872" y="3191692"/>
              <a:ext cx="3213463" cy="1393371"/>
            </a:xfrm>
            <a:prstGeom prst="cloud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62000">
                  <a:srgbClr val="B4D1E6"/>
                </a:gs>
                <a:gs pos="32000">
                  <a:srgbClr val="A7C9E3"/>
                </a:gs>
                <a:gs pos="100000">
                  <a:schemeClr val="tx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AFF59E12-62A8-49FC-9AC1-EFA9B1101DAA}"/>
                </a:ext>
              </a:extLst>
            </p:cNvPr>
            <p:cNvSpPr/>
            <p:nvPr/>
          </p:nvSpPr>
          <p:spPr>
            <a:xfrm>
              <a:off x="5225139" y="4188824"/>
              <a:ext cx="3213463" cy="1393371"/>
            </a:xfrm>
            <a:prstGeom prst="cloud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62000">
                  <a:srgbClr val="B4D1E6"/>
                </a:gs>
                <a:gs pos="32000">
                  <a:srgbClr val="A7C9E3"/>
                </a:gs>
                <a:gs pos="100000">
                  <a:schemeClr val="tx1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CD6F590-2336-4381-BE64-C5463D655946}"/>
              </a:ext>
            </a:extLst>
          </p:cNvPr>
          <p:cNvSpPr txBox="1"/>
          <p:nvPr/>
        </p:nvSpPr>
        <p:spPr>
          <a:xfrm>
            <a:off x="3640922" y="5768840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01010101</a:t>
            </a:r>
          </a:p>
          <a:p>
            <a:pPr algn="ctr"/>
            <a:r>
              <a:rPr lang="en-US" dirty="0">
                <a:solidFill>
                  <a:schemeClr val="accent4"/>
                </a:solidFill>
              </a:rPr>
              <a:t>0011011100</a:t>
            </a:r>
          </a:p>
          <a:p>
            <a:pPr algn="ctr"/>
            <a:r>
              <a:rPr lang="en-US" dirty="0">
                <a:solidFill>
                  <a:schemeClr val="accent4"/>
                </a:solidFill>
              </a:rPr>
              <a:t>11100100011</a:t>
            </a:r>
          </a:p>
          <a:p>
            <a:pPr algn="ctr"/>
            <a:r>
              <a:rPr lang="en-US" dirty="0">
                <a:solidFill>
                  <a:schemeClr val="accent4"/>
                </a:solidFill>
              </a:rPr>
              <a:t>010101101010</a:t>
            </a:r>
          </a:p>
        </p:txBody>
      </p:sp>
      <p:pic>
        <p:nvPicPr>
          <p:cNvPr id="15" name="Graphic 14" descr="Computer">
            <a:extLst>
              <a:ext uri="{FF2B5EF4-FFF2-40B4-BE49-F238E27FC236}">
                <a16:creationId xmlns:a16="http://schemas.microsoft.com/office/drawing/2014/main" id="{3C0D281D-3C2B-49C2-A450-7FEC9AE1A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8814" y="6150429"/>
            <a:ext cx="914400" cy="914400"/>
          </a:xfrm>
          <a:prstGeom prst="rect">
            <a:avLst/>
          </a:prstGeom>
        </p:spPr>
      </p:pic>
      <p:pic>
        <p:nvPicPr>
          <p:cNvPr id="16" name="Graphic 15" descr="Computer">
            <a:extLst>
              <a:ext uri="{FF2B5EF4-FFF2-40B4-BE49-F238E27FC236}">
                <a16:creationId xmlns:a16="http://schemas.microsoft.com/office/drawing/2014/main" id="{00039DAE-8E86-4FE2-AB7D-0D876329A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7528" y="6150429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96DB4B30-B709-43E9-9DC1-D2789C741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3401" y="6150429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424F6F1-0F28-4814-AA79-D8B6405FCD82}"/>
              </a:ext>
            </a:extLst>
          </p:cNvPr>
          <p:cNvSpPr txBox="1"/>
          <p:nvPr/>
        </p:nvSpPr>
        <p:spPr>
          <a:xfrm>
            <a:off x="6221716" y="5791201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01010101</a:t>
            </a:r>
          </a:p>
          <a:p>
            <a:pPr algn="ctr"/>
            <a:r>
              <a:rPr lang="en-US" dirty="0">
                <a:solidFill>
                  <a:schemeClr val="accent4"/>
                </a:solidFill>
              </a:rPr>
              <a:t>0011011100</a:t>
            </a:r>
          </a:p>
          <a:p>
            <a:pPr algn="ctr"/>
            <a:r>
              <a:rPr lang="en-US" dirty="0">
                <a:solidFill>
                  <a:schemeClr val="accent4"/>
                </a:solidFill>
              </a:rPr>
              <a:t>11100100011</a:t>
            </a:r>
          </a:p>
          <a:p>
            <a:pPr algn="ctr"/>
            <a:r>
              <a:rPr lang="en-US" dirty="0">
                <a:solidFill>
                  <a:schemeClr val="accent4"/>
                </a:solidFill>
              </a:rPr>
              <a:t>010101101010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31F436-D374-4A7F-AC70-689BBDB7DA61}"/>
              </a:ext>
            </a:extLst>
          </p:cNvPr>
          <p:cNvSpPr txBox="1"/>
          <p:nvPr/>
        </p:nvSpPr>
        <p:spPr>
          <a:xfrm>
            <a:off x="9050589" y="5768839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01010101</a:t>
            </a:r>
          </a:p>
          <a:p>
            <a:pPr algn="ctr"/>
            <a:r>
              <a:rPr lang="en-US" dirty="0">
                <a:solidFill>
                  <a:schemeClr val="accent4"/>
                </a:solidFill>
              </a:rPr>
              <a:t>0011011100</a:t>
            </a:r>
          </a:p>
          <a:p>
            <a:pPr algn="ctr"/>
            <a:r>
              <a:rPr lang="en-US" dirty="0">
                <a:solidFill>
                  <a:schemeClr val="accent4"/>
                </a:solidFill>
              </a:rPr>
              <a:t>11100100011</a:t>
            </a:r>
          </a:p>
          <a:p>
            <a:pPr algn="ctr"/>
            <a:r>
              <a:rPr lang="en-US" dirty="0">
                <a:solidFill>
                  <a:schemeClr val="accent4"/>
                </a:solidFill>
              </a:rPr>
              <a:t>010101101010</a:t>
            </a:r>
          </a:p>
        </p:txBody>
      </p:sp>
    </p:spTree>
    <p:extLst>
      <p:ext uri="{BB962C8B-B14F-4D97-AF65-F5344CB8AC3E}">
        <p14:creationId xmlns:p14="http://schemas.microsoft.com/office/powerpoint/2010/main" val="8715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196 -0.08541 L 0.28542 -0.53009 L 0.30768 -0.59722 " pathEditMode="relative" ptsTypes="AAA"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195 -0.08541 L 0.203 -0.45925 L 0.21888 -0.5155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-2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196 -0.08541 L -0.26094 -0.47222 L -0.28151 -0.53032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80" y="-2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/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8961-1F61-496D-A310-44F7B7A36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Machine Descriptions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7AF87F-CAB8-4FBE-A4DC-5C304F726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444" y="1631156"/>
            <a:ext cx="81534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62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96989-C1D6-43EE-8D35-E8EAF58C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</a:t>
            </a:r>
            <a:r>
              <a:rPr lang="en-US" dirty="0" err="1"/>
              <a:t>Dataproc</a:t>
            </a:r>
            <a:r>
              <a:rPr lang="en-US" dirty="0"/>
              <a:t> Pricing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99DB63-75A6-4AAD-A11C-297E9A774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761" y="1336675"/>
            <a:ext cx="8638766" cy="506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09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E29C7-57FB-485A-9F5B-E443EC01B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Search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046A28-6309-4073-9D9A-066F2436B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439" y="1336675"/>
            <a:ext cx="10429409" cy="506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05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29626-C1E7-4AE6-9869-2B4B67DEB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- Jupyter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A9B42B-13BE-4A28-B0C0-B5B5B1DA2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344" y="1440656"/>
            <a:ext cx="82296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1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7296D-F6BB-41DE-BCC2-456879CD2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</a:t>
            </a:r>
            <a:r>
              <a:rPr lang="en-US" dirty="0" err="1"/>
              <a:t>Powershell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4676B6-7F6A-4257-B97D-04F38A446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7394" y="1683544"/>
            <a:ext cx="81915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30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F78B6-2E5C-4072-93D4-0B484A5F1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Tools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52BE3C-C321-458F-B4B8-5F33D30DC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4667" y="1336675"/>
            <a:ext cx="8936953" cy="506571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99BB59E-E0B0-4746-A76D-418665F7A548}"/>
              </a:ext>
            </a:extLst>
          </p:cNvPr>
          <p:cNvSpPr/>
          <p:nvPr/>
        </p:nvSpPr>
        <p:spPr>
          <a:xfrm>
            <a:off x="4859079" y="3753292"/>
            <a:ext cx="3211033" cy="76554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43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4025C-E26A-4D48-AA6D-A5A5B7CA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Virtual Machine (</a:t>
            </a:r>
            <a:r>
              <a:rPr lang="en-US" dirty="0" err="1"/>
              <a:t>DSVM</a:t>
            </a:r>
            <a:r>
              <a:rPr lang="en-US" dirty="0"/>
              <a:t>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C2E8E1-CFA8-4069-A9E7-FB407F28A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9035" y="1336675"/>
            <a:ext cx="8888218" cy="506571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5A2B4D0-A790-4679-90E7-0181ABF7F2F6}"/>
              </a:ext>
            </a:extLst>
          </p:cNvPr>
          <p:cNvSpPr/>
          <p:nvPr/>
        </p:nvSpPr>
        <p:spPr>
          <a:xfrm>
            <a:off x="5263116" y="4136065"/>
            <a:ext cx="2615610" cy="106325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24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BA99A-1E3B-4B25-AEC3-8742858A7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DSVM</a:t>
            </a:r>
            <a:r>
              <a:rPr lang="en-US" dirty="0"/>
              <a:t> Configuration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EA0667-4494-4518-8586-D8C025FC7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9180" y="1336675"/>
            <a:ext cx="8907927" cy="506571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DDB4120-3EDB-435B-8773-60224761C3CF}"/>
              </a:ext>
            </a:extLst>
          </p:cNvPr>
          <p:cNvSpPr/>
          <p:nvPr/>
        </p:nvSpPr>
        <p:spPr>
          <a:xfrm>
            <a:off x="5156789" y="4657060"/>
            <a:ext cx="2785731" cy="73364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317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9AF40-F9D3-4E70-95D9-EF5276BAA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on the </a:t>
            </a:r>
            <a:r>
              <a:rPr lang="en-US" dirty="0" err="1"/>
              <a:t>DSVM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483818-B986-4265-BB11-CA534460B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6549" y="1336675"/>
            <a:ext cx="7913190" cy="506571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29C4606-7DC9-4450-BE30-DAF8625BE60D}"/>
              </a:ext>
            </a:extLst>
          </p:cNvPr>
          <p:cNvSpPr/>
          <p:nvPr/>
        </p:nvSpPr>
        <p:spPr>
          <a:xfrm>
            <a:off x="3955311" y="3934046"/>
            <a:ext cx="2615610" cy="106325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571F66-DE2E-482E-A6AA-9FEA5E3653F1}"/>
              </a:ext>
            </a:extLst>
          </p:cNvPr>
          <p:cNvSpPr/>
          <p:nvPr/>
        </p:nvSpPr>
        <p:spPr>
          <a:xfrm>
            <a:off x="3955311" y="5199321"/>
            <a:ext cx="2615610" cy="75491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875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Hadoop 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 cluster is a group of servers and other resources that act like a single system and enable high availability, load balancing and parallel processing.</a:t>
            </a:r>
          </a:p>
          <a:p>
            <a:r>
              <a:rPr lang="en-US"/>
              <a:t>Hadoop clusters are a special type of computational cluster designed specifically for storing and analyzing huge amounts of unstructured data in a distributed computing environment.</a:t>
            </a:r>
          </a:p>
          <a:p>
            <a:r>
              <a:rPr lang="en-US"/>
              <a:t>Such clusters run Hadoop's open source distributed processing software on low-cost commodity computers. </a:t>
            </a:r>
          </a:p>
          <a:p>
            <a:r>
              <a:rPr lang="en-US"/>
              <a:t>Hadoop clusters are often referred to as "shared nothing" systems because the only thing that is shared between nodes is the connecting network.</a:t>
            </a:r>
          </a:p>
        </p:txBody>
      </p:sp>
      <p:pic>
        <p:nvPicPr>
          <p:cNvPr id="4" name="Picture 6" descr="https://upload.wikimedia.org/wikipedia/commons/thumb/0/0e/Hadoop_logo.svg/2000px-Hadoop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819" y="139608"/>
            <a:ext cx="4039944" cy="104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542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C67C2-1880-455A-8A29-A3489285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- Nimbostratus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3626B-C034-4353-A8BE-03A5E4360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30" y="1497339"/>
            <a:ext cx="7800161" cy="4389120"/>
          </a:xfrm>
        </p:spPr>
      </p:pic>
    </p:spTree>
    <p:extLst>
      <p:ext uri="{BB962C8B-B14F-4D97-AF65-F5344CB8AC3E}">
        <p14:creationId xmlns:p14="http://schemas.microsoft.com/office/powerpoint/2010/main" val="1164566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Hadoop Instances?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843" y="1325562"/>
            <a:ext cx="10783957" cy="5030787"/>
          </a:xfrm>
        </p:spPr>
        <p:txBody>
          <a:bodyPr/>
          <a:lstStyle/>
          <a:p>
            <a:r>
              <a:rPr lang="en-US"/>
              <a:t>Cluster</a:t>
            </a:r>
          </a:p>
          <a:p>
            <a:pPr lvl="1"/>
            <a:r>
              <a:rPr lang="en-US"/>
              <a:t>Sart with a VM</a:t>
            </a:r>
          </a:p>
          <a:p>
            <a:pPr lvl="1"/>
            <a:r>
              <a:rPr lang="en-US"/>
              <a:t>Racks</a:t>
            </a:r>
          </a:p>
          <a:p>
            <a:pPr lvl="1"/>
            <a:r>
              <a:rPr lang="en-US"/>
              <a:t>Nodes</a:t>
            </a:r>
          </a:p>
          <a:p>
            <a:pPr lvl="2"/>
            <a:r>
              <a:rPr lang="en-US"/>
              <a:t>Name Node</a:t>
            </a:r>
            <a:r>
              <a:rPr lang="en-US" baseline="30000"/>
              <a:t>1</a:t>
            </a:r>
            <a:endParaRPr lang="en-US"/>
          </a:p>
          <a:p>
            <a:pPr lvl="2"/>
            <a:r>
              <a:rPr lang="en-US"/>
              <a:t>Data Node</a:t>
            </a:r>
          </a:p>
          <a:p>
            <a:pPr lvl="2"/>
            <a:r>
              <a:rPr lang="en-US"/>
              <a:t>Job Tracker</a:t>
            </a:r>
          </a:p>
          <a:p>
            <a:pPr lvl="2"/>
            <a:r>
              <a:rPr lang="en-US"/>
              <a:t>Task Tracker</a:t>
            </a:r>
          </a:p>
          <a:p>
            <a:pPr lvl="2"/>
            <a:r>
              <a:rPr lang="en-US"/>
              <a:t>Client</a:t>
            </a:r>
          </a:p>
          <a:p>
            <a:pPr lvl="1"/>
            <a:r>
              <a:rPr lang="en-US"/>
              <a:t>Switches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379304" y="1463674"/>
            <a:ext cx="8305800" cy="4754563"/>
            <a:chOff x="2424545" y="0"/>
            <a:chExt cx="8305800" cy="4754563"/>
          </a:xfrm>
        </p:grpSpPr>
        <p:pic>
          <p:nvPicPr>
            <p:cNvPr id="5" name="Picture 2" descr="https://s3.amazonaws.com/bradhedlund/2011/hadoop-network-intro/Hadoop-Cluster.PNG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64"/>
            <a:stretch/>
          </p:blipFill>
          <p:spPr bwMode="auto">
            <a:xfrm>
              <a:off x="2424545" y="0"/>
              <a:ext cx="8305800" cy="4754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loud 5"/>
            <p:cNvSpPr/>
            <p:nvPr/>
          </p:nvSpPr>
          <p:spPr>
            <a:xfrm>
              <a:off x="5671930" y="39758"/>
              <a:ext cx="1789044" cy="569843"/>
            </a:xfrm>
            <a:prstGeom prst="cloud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Cluster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009322" y="1046922"/>
              <a:ext cx="1192695" cy="318399"/>
            </a:xfrm>
            <a:prstGeom prst="rect">
              <a:avLst/>
            </a:prstGeom>
            <a:solidFill>
              <a:srgbClr val="FF9900"/>
            </a:solidFill>
            <a:ln>
              <a:solidFill>
                <a:srgbClr val="FF66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Core Switch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864626" y="1046922"/>
              <a:ext cx="1192695" cy="318399"/>
            </a:xfrm>
            <a:prstGeom prst="rect">
              <a:avLst/>
            </a:prstGeom>
            <a:solidFill>
              <a:srgbClr val="FF9900"/>
            </a:solidFill>
            <a:ln>
              <a:solidFill>
                <a:srgbClr val="FF66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Core Switch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725839" y="5848906"/>
            <a:ext cx="577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8 GB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88424" y="5848906"/>
            <a:ext cx="577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8 GB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11852" y="5813416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16 GB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86087" y="5810873"/>
            <a:ext cx="577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8 GB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76398" y="5834660"/>
            <a:ext cx="577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8 GB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04577" y="6347781"/>
            <a:ext cx="103828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0000"/>
                </a:solidFill>
                <a:latin typeface="Verdana" panose="020B0604030504040204" pitchFamily="34" charset="0"/>
              </a:rPr>
              <a:t>1. NameNode tries to place replicas of Data Nodes on multiple racks for improved fault tolerance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659353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-26505"/>
            <a:ext cx="10515600" cy="1325563"/>
          </a:xfrm>
        </p:spPr>
        <p:txBody>
          <a:bodyPr/>
          <a:lstStyle/>
          <a:p>
            <a:r>
              <a:rPr lang="en-US"/>
              <a:t>Example Hadoop Instances?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Microsoft Azure</a:t>
            </a:r>
          </a:p>
          <a:p>
            <a:pPr lvl="1"/>
            <a:r>
              <a:rPr lang="en-US"/>
              <a:t>Very Stable</a:t>
            </a:r>
          </a:p>
          <a:p>
            <a:pPr lvl="1"/>
            <a:r>
              <a:rPr lang="en-US"/>
              <a:t>User Friendly</a:t>
            </a:r>
          </a:p>
          <a:p>
            <a:pPr lvl="1"/>
            <a:r>
              <a:rPr lang="en-US"/>
              <a:t>Free version</a:t>
            </a:r>
          </a:p>
          <a:p>
            <a:r>
              <a:rPr lang="en-US"/>
              <a:t>Google Web Services</a:t>
            </a:r>
          </a:p>
          <a:p>
            <a:pPr lvl="1"/>
            <a:r>
              <a:rPr lang="en-US"/>
              <a:t>Google Analytics</a:t>
            </a:r>
          </a:p>
          <a:p>
            <a:pPr lvl="1"/>
            <a:r>
              <a:rPr lang="en-US"/>
              <a:t>Non intuitive setup</a:t>
            </a:r>
          </a:p>
          <a:p>
            <a:pPr lvl="1"/>
            <a:r>
              <a:rPr lang="en-US"/>
              <a:t>Trial version</a:t>
            </a:r>
          </a:p>
          <a:p>
            <a:r>
              <a:rPr lang="en-US"/>
              <a:t>Amazon Web Services (AWS)</a:t>
            </a:r>
          </a:p>
          <a:p>
            <a:pPr lvl="1"/>
            <a:r>
              <a:rPr lang="en-US"/>
              <a:t>Unstable</a:t>
            </a:r>
          </a:p>
          <a:p>
            <a:pPr lvl="1"/>
            <a:r>
              <a:rPr lang="en-US"/>
              <a:t>Non intuitive setup</a:t>
            </a:r>
          </a:p>
          <a:p>
            <a:pPr lvl="1"/>
            <a:r>
              <a:rPr lang="en-US"/>
              <a:t>Trial Version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860" y="1139190"/>
            <a:ext cx="5247861" cy="28143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32657" r="16848" b="7053"/>
          <a:stretch/>
        </p:blipFill>
        <p:spPr>
          <a:xfrm>
            <a:off x="5755860" y="4225761"/>
            <a:ext cx="5247861" cy="235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40927"/>
      </p:ext>
    </p:extLst>
  </p:cSld>
  <p:clrMapOvr>
    <a:masterClrMapping/>
  </p:clrMapOvr>
  <p:transition spd="slow">
    <p:wheel spokes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Hadoop High-Level Architecture Overview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66" y="1448401"/>
            <a:ext cx="9766851" cy="4916211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8382668" y="982647"/>
            <a:ext cx="2344472" cy="955342"/>
          </a:xfrm>
          <a:prstGeom prst="wedgeEllipseCallout">
            <a:avLst>
              <a:gd name="adj1" fmla="val -179703"/>
              <a:gd name="adj2" fmla="val 13107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Containers for application / programs</a:t>
            </a:r>
          </a:p>
        </p:txBody>
      </p:sp>
      <p:sp>
        <p:nvSpPr>
          <p:cNvPr id="8" name="Left Brace 7"/>
          <p:cNvSpPr/>
          <p:nvPr/>
        </p:nvSpPr>
        <p:spPr>
          <a:xfrm rot="5400000">
            <a:off x="4893474" y="662680"/>
            <a:ext cx="667237" cy="5022376"/>
          </a:xfrm>
          <a:prstGeom prst="leftBrace">
            <a:avLst>
              <a:gd name="adj1" fmla="val 71124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68131" y="1579672"/>
            <a:ext cx="1961275" cy="738869"/>
            <a:chOff x="268131" y="1115640"/>
            <a:chExt cx="1961275" cy="738869"/>
          </a:xfrm>
        </p:grpSpPr>
        <p:sp>
          <p:nvSpPr>
            <p:cNvPr id="9" name="Oval Callout 8"/>
            <p:cNvSpPr/>
            <p:nvPr/>
          </p:nvSpPr>
          <p:spPr>
            <a:xfrm>
              <a:off x="272954" y="1115640"/>
              <a:ext cx="1951629" cy="735249"/>
            </a:xfrm>
            <a:prstGeom prst="wedgeEllipseCallout">
              <a:avLst>
                <a:gd name="adj1" fmla="val 127235"/>
                <a:gd name="adj2" fmla="val 73639"/>
              </a:avLst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Application / programs</a:t>
              </a:r>
            </a:p>
          </p:txBody>
        </p:sp>
        <p:sp>
          <p:nvSpPr>
            <p:cNvPr id="11" name="Oval Callout 10"/>
            <p:cNvSpPr/>
            <p:nvPr/>
          </p:nvSpPr>
          <p:spPr>
            <a:xfrm>
              <a:off x="277777" y="1119260"/>
              <a:ext cx="1951629" cy="735249"/>
            </a:xfrm>
            <a:prstGeom prst="wedgeEllipseCallout">
              <a:avLst>
                <a:gd name="adj1" fmla="val 204158"/>
                <a:gd name="adj2" fmla="val 56932"/>
              </a:avLst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Application / programs</a:t>
              </a:r>
            </a:p>
          </p:txBody>
        </p:sp>
        <p:sp>
          <p:nvSpPr>
            <p:cNvPr id="10" name="Oval Callout 9"/>
            <p:cNvSpPr/>
            <p:nvPr/>
          </p:nvSpPr>
          <p:spPr>
            <a:xfrm>
              <a:off x="275365" y="1118875"/>
              <a:ext cx="1951629" cy="735249"/>
            </a:xfrm>
            <a:prstGeom prst="wedgeEllipseCallout">
              <a:avLst>
                <a:gd name="adj1" fmla="val 87375"/>
                <a:gd name="adj2" fmla="val 68070"/>
              </a:avLst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Application / programs</a:t>
              </a:r>
            </a:p>
          </p:txBody>
        </p:sp>
        <p:sp>
          <p:nvSpPr>
            <p:cNvPr id="12" name="Oval Callout 11"/>
            <p:cNvSpPr/>
            <p:nvPr/>
          </p:nvSpPr>
          <p:spPr>
            <a:xfrm>
              <a:off x="268131" y="1119260"/>
              <a:ext cx="1951629" cy="735249"/>
            </a:xfrm>
            <a:prstGeom prst="wedgeEllipseCallout">
              <a:avLst>
                <a:gd name="adj1" fmla="val 172690"/>
                <a:gd name="adj2" fmla="val 68070"/>
              </a:avLst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Application / programs</a:t>
              </a:r>
            </a:p>
          </p:txBody>
        </p:sp>
      </p:grpSp>
      <p:sp>
        <p:nvSpPr>
          <p:cNvPr id="13" name="Oval Callout 12"/>
          <p:cNvSpPr/>
          <p:nvPr/>
        </p:nvSpPr>
        <p:spPr>
          <a:xfrm>
            <a:off x="317882" y="2994147"/>
            <a:ext cx="1593768" cy="513340"/>
          </a:xfrm>
          <a:prstGeom prst="wedgeEllipseCallout">
            <a:avLst>
              <a:gd name="adj1" fmla="val 119059"/>
              <a:gd name="adj2" fmla="val 12656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OS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317882" y="4183093"/>
            <a:ext cx="1951629" cy="735249"/>
          </a:xfrm>
          <a:prstGeom prst="wedgeEllipseCallout">
            <a:avLst>
              <a:gd name="adj1" fmla="val 87375"/>
              <a:gd name="adj2" fmla="val 6807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File System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9166079" y="2465913"/>
            <a:ext cx="1951629" cy="735249"/>
          </a:xfrm>
          <a:prstGeom prst="wedgeEllipseCallout">
            <a:avLst>
              <a:gd name="adj1" fmla="val -62975"/>
              <a:gd name="adj2" fmla="val 110763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Security groups</a:t>
            </a:r>
          </a:p>
        </p:txBody>
      </p:sp>
    </p:spTree>
    <p:extLst>
      <p:ext uri="{BB962C8B-B14F-4D97-AF65-F5344CB8AC3E}">
        <p14:creationId xmlns:p14="http://schemas.microsoft.com/office/powerpoint/2010/main" val="26763281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3" grpId="0" animBg="1"/>
      <p:bldP spid="14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80"/>
            <a:ext cx="10515600" cy="1325563"/>
          </a:xfrm>
        </p:spPr>
        <p:txBody>
          <a:bodyPr/>
          <a:lstStyle/>
          <a:p>
            <a:r>
              <a:rPr lang="en-US"/>
              <a:t>What is the Application Startup Process?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8366" y="1346143"/>
            <a:ext cx="5583960" cy="3543300"/>
          </a:xfrm>
          <a:solidFill>
            <a:schemeClr val="tx1"/>
          </a:solidFill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2060"/>
                </a:solidFill>
              </a:rPr>
              <a:t>a client submits an application to the </a:t>
            </a:r>
            <a:r>
              <a:rPr lang="en-US" sz="2000" b="1" dirty="0">
                <a:solidFill>
                  <a:srgbClr val="002060"/>
                </a:solidFill>
              </a:rPr>
              <a:t>Resource Manager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2060"/>
                </a:solidFill>
              </a:rPr>
              <a:t>the </a:t>
            </a:r>
            <a:r>
              <a:rPr lang="en-US" sz="2000" b="1" dirty="0">
                <a:solidFill>
                  <a:srgbClr val="002060"/>
                </a:solidFill>
              </a:rPr>
              <a:t>Resource Manager </a:t>
            </a:r>
            <a:r>
              <a:rPr lang="en-US" sz="2000" dirty="0">
                <a:solidFill>
                  <a:srgbClr val="002060"/>
                </a:solidFill>
              </a:rPr>
              <a:t>allocates a container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2060"/>
                </a:solidFill>
              </a:rPr>
              <a:t>the </a:t>
            </a:r>
            <a:r>
              <a:rPr lang="en-US" sz="2000" b="1" dirty="0">
                <a:solidFill>
                  <a:srgbClr val="002060"/>
                </a:solidFill>
              </a:rPr>
              <a:t>Resource Manager </a:t>
            </a:r>
            <a:r>
              <a:rPr lang="en-US" sz="2000" dirty="0">
                <a:solidFill>
                  <a:srgbClr val="002060"/>
                </a:solidFill>
              </a:rPr>
              <a:t>contacts the related </a:t>
            </a:r>
            <a:r>
              <a:rPr lang="en-US" sz="2000" b="1" dirty="0">
                <a:solidFill>
                  <a:srgbClr val="002060"/>
                </a:solidFill>
              </a:rPr>
              <a:t>Node Manager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2060"/>
                </a:solidFill>
              </a:rPr>
              <a:t>the </a:t>
            </a:r>
            <a:r>
              <a:rPr lang="en-US" sz="2000" b="1" dirty="0">
                <a:solidFill>
                  <a:srgbClr val="002060"/>
                </a:solidFill>
              </a:rPr>
              <a:t>Node Manager </a:t>
            </a:r>
            <a:r>
              <a:rPr lang="en-US" sz="2000" dirty="0">
                <a:solidFill>
                  <a:srgbClr val="002060"/>
                </a:solidFill>
              </a:rPr>
              <a:t>launches the </a:t>
            </a:r>
            <a:r>
              <a:rPr lang="en-US" sz="2000" b="1" dirty="0">
                <a:solidFill>
                  <a:srgbClr val="002060"/>
                </a:solidFill>
              </a:rPr>
              <a:t>Container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2060"/>
                </a:solidFill>
              </a:rPr>
              <a:t>the </a:t>
            </a:r>
            <a:r>
              <a:rPr lang="en-US" sz="2000" b="1" dirty="0">
                <a:solidFill>
                  <a:srgbClr val="002060"/>
                </a:solidFill>
              </a:rPr>
              <a:t>Container</a:t>
            </a:r>
            <a:r>
              <a:rPr lang="en-US" sz="2000" dirty="0">
                <a:solidFill>
                  <a:srgbClr val="002060"/>
                </a:solidFill>
              </a:rPr>
              <a:t> executes the </a:t>
            </a:r>
            <a:r>
              <a:rPr lang="en-US" sz="2000" b="1" dirty="0">
                <a:solidFill>
                  <a:srgbClr val="002060"/>
                </a:solidFill>
              </a:rPr>
              <a:t>Application Master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2060"/>
                </a:solidFill>
              </a:rPr>
              <a:t>the </a:t>
            </a:r>
            <a:r>
              <a:rPr lang="en-US" sz="2000" b="1" dirty="0">
                <a:solidFill>
                  <a:srgbClr val="002060"/>
                </a:solidFill>
              </a:rPr>
              <a:t>Application Master </a:t>
            </a:r>
            <a:r>
              <a:rPr lang="en-US" sz="2000" dirty="0">
                <a:solidFill>
                  <a:srgbClr val="002060"/>
                </a:solidFill>
              </a:rPr>
              <a:t>submits the application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C26FD-E1A0-49B8-8B03-25A733166562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4098" name="Picture 2" descr="Yarn: Application Startup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535" y="1346143"/>
            <a:ext cx="6200775" cy="3543300"/>
          </a:xfrm>
          <a:prstGeom prst="rect">
            <a:avLst/>
          </a:prstGeom>
          <a:solidFill>
            <a:schemeClr val="tx1"/>
          </a:solidFill>
          <a:extLst/>
        </p:spPr>
      </p:pic>
    </p:spTree>
    <p:extLst>
      <p:ext uri="{BB962C8B-B14F-4D97-AF65-F5344CB8AC3E}">
        <p14:creationId xmlns:p14="http://schemas.microsoft.com/office/powerpoint/2010/main" val="235004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11845">
        <p14:ripple/>
      </p:transition>
    </mc:Choice>
    <mc:Fallback xmlns="">
      <p:transition spd="slow" advTm="11845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Core of Hadoop Architecture?</a:t>
            </a:r>
            <a:endParaRPr lang="en-US" dirty="0"/>
          </a:p>
        </p:txBody>
      </p:sp>
      <p:pic>
        <p:nvPicPr>
          <p:cNvPr id="3076" name="Picture 4" descr="Node Manager overview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04" y="3461676"/>
            <a:ext cx="4437562" cy="2090217"/>
          </a:xfrm>
          <a:prstGeom prst="rect">
            <a:avLst/>
          </a:prstGeom>
          <a:solidFill>
            <a:schemeClr val="tx1"/>
          </a:solidFill>
          <a:extLst/>
        </p:spPr>
      </p:pic>
      <p:sp>
        <p:nvSpPr>
          <p:cNvPr id="3" name="Rectangle 2"/>
          <p:cNvSpPr/>
          <p:nvPr/>
        </p:nvSpPr>
        <p:spPr>
          <a:xfrm>
            <a:off x="327851" y="1494304"/>
            <a:ext cx="2704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222222"/>
                </a:solidFill>
                <a:latin typeface="Open Sans"/>
              </a:rPr>
              <a:t>Resource Manager</a:t>
            </a:r>
          </a:p>
          <a:p>
            <a:r>
              <a:rPr lang="en-US">
                <a:solidFill>
                  <a:srgbClr val="454441"/>
                </a:solidFill>
                <a:latin typeface="Open Sans"/>
              </a:rPr>
              <a:t>(one per cluster) 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01105" y="556294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Open Sans"/>
              </a:rPr>
              <a:t>A </a:t>
            </a:r>
            <a:r>
              <a:rPr lang="en-US" b="1" dirty="0">
                <a:latin typeface="Open Sans"/>
              </a:rPr>
              <a:t>Container</a:t>
            </a:r>
            <a:r>
              <a:rPr lang="en-US" dirty="0">
                <a:latin typeface="Open Sans"/>
              </a:rPr>
              <a:t> is a fraction of the NM capacity and it is used by the client for running a program.</a:t>
            </a:r>
            <a:endParaRPr lang="en-US" dirty="0"/>
          </a:p>
        </p:txBody>
      </p:sp>
      <p:pic>
        <p:nvPicPr>
          <p:cNvPr id="3078" name="Picture 6" descr="http://hortonworks.com/wp-content/uploads/2012/08/yarnflow1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1"/>
          <a:stretch/>
        </p:blipFill>
        <p:spPr bwMode="auto">
          <a:xfrm>
            <a:off x="5579165" y="1178933"/>
            <a:ext cx="6612835" cy="4372961"/>
          </a:xfrm>
          <a:prstGeom prst="rect">
            <a:avLst/>
          </a:prstGeom>
          <a:solidFill>
            <a:schemeClr val="tx1"/>
          </a:solidFill>
          <a:extLst/>
        </p:spPr>
      </p:pic>
      <p:pic>
        <p:nvPicPr>
          <p:cNvPr id="3074" name="Picture 2" descr="Resource Manager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" y="1178933"/>
            <a:ext cx="6096000" cy="2276475"/>
          </a:xfrm>
          <a:prstGeom prst="rect">
            <a:avLst/>
          </a:prstGeom>
          <a:solidFill>
            <a:schemeClr val="tx1"/>
          </a:solidFill>
          <a:ex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FEA549-51CC-4E38-82CB-A57BC9286C76}"/>
              </a:ext>
            </a:extLst>
          </p:cNvPr>
          <p:cNvSpPr/>
          <p:nvPr/>
        </p:nvSpPr>
        <p:spPr>
          <a:xfrm>
            <a:off x="9524" y="3455408"/>
            <a:ext cx="1152369" cy="20964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1491" y="3770779"/>
            <a:ext cx="20441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Open Sans"/>
              </a:rPr>
              <a:t>Node Manager</a:t>
            </a:r>
            <a:endParaRPr lang="en-US" dirty="0">
              <a:solidFill>
                <a:srgbClr val="454441"/>
              </a:solidFill>
              <a:latin typeface="Open Sans"/>
            </a:endParaRPr>
          </a:p>
          <a:p>
            <a:pPr algn="ctr"/>
            <a:r>
              <a:rPr lang="en-US" dirty="0">
                <a:solidFill>
                  <a:srgbClr val="454441"/>
                </a:solidFill>
                <a:latin typeface="Open Sans"/>
              </a:rPr>
              <a:t>(many per cluster)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8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24948" y="0"/>
            <a:ext cx="10515600" cy="1325563"/>
          </a:xfrm>
        </p:spPr>
        <p:txBody>
          <a:bodyPr/>
          <a:lstStyle/>
          <a:p>
            <a:r>
              <a:rPr lang="en-US"/>
              <a:t>Example Application – Hive Query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02"/>
          <a:stretch/>
        </p:blipFill>
        <p:spPr>
          <a:xfrm>
            <a:off x="1733124" y="1058364"/>
            <a:ext cx="8214607" cy="55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8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38200" y="1350683"/>
            <a:ext cx="10532164" cy="12990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784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u="none" strike="noStrike" cap="none" normalizeH="0" baseline="0">
                <a:ln>
                  <a:noFill/>
                </a:ln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Ghemawat, Sanjay; Gobioff, Howard; Leung, Shun-Tak.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663366"/>
                </a:solidFill>
                <a:effectLst/>
                <a:latin typeface="Arial" panose="020B0604020202020204" pitchFamily="34" charset="0"/>
                <a:hlinkClick r:id="rId2"/>
              </a:rPr>
              <a:t>"The Google File System"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u="none" strike="noStrike" cap="none" normalizeH="0" baseline="0">
                <a:ln>
                  <a:noFill/>
                </a:ln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Dean, Jeffrey; Ghemawat, Sanjay. 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663366"/>
                </a:solidFill>
                <a:effectLst/>
                <a:latin typeface="Arial" panose="020B0604020202020204" pitchFamily="34" charset="0"/>
                <a:hlinkClick r:id="rId3"/>
              </a:rPr>
              <a:t>"MapReduce: Simplified Data Processing on Large Clusters"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u="none" strike="noStrike" cap="none" normalizeH="0" baseline="0">
                <a:ln>
                  <a:noFill/>
                </a:ln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Cutting, Doug (28 Jan 2006).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663366"/>
                </a:solidFill>
                <a:effectLst/>
                <a:latin typeface="Arial" panose="020B0604020202020204" pitchFamily="34" charset="0"/>
                <a:hlinkClick r:id="rId4"/>
              </a:rPr>
              <a:t>"new mailing lists request: hadoop"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1800" b="0" u="none" strike="noStrike" cap="none" normalizeH="0" baseline="0">
                <a:ln>
                  <a:noFill/>
                </a:ln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 issues.apache.org.The Lucene PMC has voted to split part of Nutch into a new sub-project named Hadoop</a:t>
            </a:r>
          </a:p>
        </p:txBody>
      </p:sp>
    </p:spTree>
    <p:extLst>
      <p:ext uri="{BB962C8B-B14F-4D97-AF65-F5344CB8AC3E}">
        <p14:creationId xmlns:p14="http://schemas.microsoft.com/office/powerpoint/2010/main" val="312619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E-mail: </a:t>
            </a:r>
            <a:r>
              <a:rPr lang="en-US" dirty="0">
                <a:hlinkClick r:id="rId2"/>
              </a:rPr>
              <a:t>jeff@humalytica.com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3"/>
              </a:rPr>
              <a:t>https://www.linkedin.com/in/jeffreystrickland</a:t>
            </a:r>
            <a:r>
              <a:rPr lang="en-US" dirty="0"/>
              <a:t> </a:t>
            </a:r>
          </a:p>
          <a:p>
            <a:r>
              <a:rPr lang="en-US" dirty="0"/>
              <a:t>Web site: </a:t>
            </a:r>
            <a:r>
              <a:rPr lang="en-US" dirty="0">
                <a:hlinkClick r:id="rId4"/>
              </a:rPr>
              <a:t>www.humalytica.com</a:t>
            </a:r>
            <a:endParaRPr lang="en-US" dirty="0"/>
          </a:p>
          <a:p>
            <a:r>
              <a:rPr lang="en-US" dirty="0"/>
              <a:t>Skype: jeffrey.strickland2</a:t>
            </a:r>
          </a:p>
        </p:txBody>
      </p:sp>
    </p:spTree>
    <p:extLst>
      <p:ext uri="{BB962C8B-B14F-4D97-AF65-F5344CB8AC3E}">
        <p14:creationId xmlns:p14="http://schemas.microsoft.com/office/powerpoint/2010/main" val="301889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71"/>
            <a:ext cx="10515600" cy="1325563"/>
          </a:xfrm>
        </p:spPr>
        <p:txBody>
          <a:bodyPr/>
          <a:lstStyle/>
          <a:p>
            <a:r>
              <a:rPr lang="en-US"/>
              <a:t>What is the Application Master?</a:t>
            </a:r>
          </a:p>
        </p:txBody>
      </p:sp>
      <p:pic>
        <p:nvPicPr>
          <p:cNvPr id="5124" name="Picture 4" descr="http://hortonworks.com/wp-content/uploads/2012/08/yarnflow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346134"/>
            <a:ext cx="5741632" cy="4657101"/>
          </a:xfrm>
          <a:prstGeom prst="rect">
            <a:avLst/>
          </a:prstGeom>
          <a:solidFill>
            <a:schemeClr val="tx1">
              <a:alpha val="0"/>
            </a:schemeClr>
          </a:solidFill>
          <a:extLst/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529469" y="1346134"/>
            <a:ext cx="6423992" cy="5332962"/>
          </a:xfrm>
        </p:spPr>
        <p:txBody>
          <a:bodyPr>
            <a:noAutofit/>
          </a:bodyPr>
          <a:lstStyle/>
          <a:p>
            <a:pPr marL="225425" indent="-225425">
              <a:lnSpc>
                <a:spcPct val="95000"/>
              </a:lnSpc>
              <a:buFont typeface="+mj-lt"/>
              <a:buAutoNum type="arabicPeriod"/>
            </a:pPr>
            <a:r>
              <a:rPr lang="en-US" sz="1400" dirty="0"/>
              <a:t>A client program </a:t>
            </a:r>
            <a:r>
              <a:rPr lang="en-US" sz="1400" i="1" dirty="0"/>
              <a:t>submits</a:t>
            </a:r>
            <a:r>
              <a:rPr lang="en-US" sz="1400" dirty="0"/>
              <a:t> the application, including the necessary specifications to </a:t>
            </a:r>
            <a:r>
              <a:rPr lang="en-US" sz="1400" i="1" dirty="0"/>
              <a:t>launch the application-specific </a:t>
            </a:r>
            <a:r>
              <a:rPr lang="en-US" sz="1400" i="1" dirty="0" err="1"/>
              <a:t>ApplicationMaster</a:t>
            </a:r>
            <a:r>
              <a:rPr lang="en-US" sz="1400" dirty="0"/>
              <a:t> itself.</a:t>
            </a:r>
          </a:p>
          <a:p>
            <a:pPr marL="225425" indent="-225425">
              <a:lnSpc>
                <a:spcPct val="95000"/>
              </a:lnSpc>
              <a:buFont typeface="+mj-lt"/>
              <a:buAutoNum type="arabicPeriod"/>
            </a:pPr>
            <a:r>
              <a:rPr lang="en-US" sz="1400" dirty="0"/>
              <a:t>The </a:t>
            </a:r>
            <a:r>
              <a:rPr lang="en-US" sz="1400" dirty="0" err="1"/>
              <a:t>ResourceManager</a:t>
            </a:r>
            <a:r>
              <a:rPr lang="en-US" sz="1400" dirty="0"/>
              <a:t> assumes the responsibility to negotiate a specified container in which to start the </a:t>
            </a:r>
            <a:r>
              <a:rPr lang="en-US" sz="1400" dirty="0" err="1"/>
              <a:t>ApplicationMaster</a:t>
            </a:r>
            <a:r>
              <a:rPr lang="en-US" sz="1400" dirty="0"/>
              <a:t> and then </a:t>
            </a:r>
            <a:r>
              <a:rPr lang="en-US" sz="1400" i="1" dirty="0"/>
              <a:t>launches</a:t>
            </a:r>
            <a:r>
              <a:rPr lang="en-US" sz="1400" dirty="0"/>
              <a:t> the </a:t>
            </a:r>
            <a:r>
              <a:rPr lang="en-US" sz="1400" dirty="0" err="1"/>
              <a:t>ApplicationMaster</a:t>
            </a:r>
            <a:r>
              <a:rPr lang="en-US" sz="1400" dirty="0"/>
              <a:t>.</a:t>
            </a:r>
          </a:p>
          <a:p>
            <a:pPr marL="225425" indent="-225425">
              <a:lnSpc>
                <a:spcPct val="95000"/>
              </a:lnSpc>
              <a:buFont typeface="+mj-lt"/>
              <a:buAutoNum type="arabicPeriod"/>
            </a:pPr>
            <a:r>
              <a:rPr lang="en-US" sz="1400" dirty="0"/>
              <a:t>The </a:t>
            </a:r>
            <a:r>
              <a:rPr lang="en-US" sz="1400" dirty="0" err="1"/>
              <a:t>ApplicationMaster</a:t>
            </a:r>
            <a:r>
              <a:rPr lang="en-US" sz="1400" dirty="0"/>
              <a:t>, on boot-up, </a:t>
            </a:r>
            <a:r>
              <a:rPr lang="en-US" sz="1400" i="1" dirty="0"/>
              <a:t>registers</a:t>
            </a:r>
            <a:r>
              <a:rPr lang="en-US" sz="1400" dirty="0"/>
              <a:t> with the </a:t>
            </a:r>
            <a:r>
              <a:rPr lang="en-US" sz="1400" dirty="0" err="1"/>
              <a:t>ResourceManager</a:t>
            </a:r>
            <a:r>
              <a:rPr lang="en-US" sz="1400" dirty="0"/>
              <a:t> – the registration allows the client program to query the </a:t>
            </a:r>
            <a:r>
              <a:rPr lang="en-US" sz="1400" dirty="0" err="1"/>
              <a:t>ResourceManager</a:t>
            </a:r>
            <a:r>
              <a:rPr lang="en-US" sz="1400" dirty="0"/>
              <a:t> for details, which allow it to directly communicate with its own </a:t>
            </a:r>
            <a:r>
              <a:rPr lang="en-US" sz="1400" dirty="0" err="1"/>
              <a:t>ApplicationMaster</a:t>
            </a:r>
            <a:r>
              <a:rPr lang="en-US" sz="1400" dirty="0"/>
              <a:t>.</a:t>
            </a:r>
          </a:p>
          <a:p>
            <a:pPr marL="225425" indent="-225425">
              <a:lnSpc>
                <a:spcPct val="95000"/>
              </a:lnSpc>
              <a:buFont typeface="+mj-lt"/>
              <a:buAutoNum type="arabicPeriod"/>
            </a:pPr>
            <a:r>
              <a:rPr lang="en-US" sz="1400" dirty="0"/>
              <a:t>During normal operation the </a:t>
            </a:r>
            <a:r>
              <a:rPr lang="en-US" sz="1400" dirty="0" err="1"/>
              <a:t>ApplicationMaster</a:t>
            </a:r>
            <a:r>
              <a:rPr lang="en-US" sz="1400" dirty="0"/>
              <a:t> negotiates appropriate resource containers via the resource-request protocol.</a:t>
            </a:r>
          </a:p>
          <a:p>
            <a:pPr marL="225425" indent="-225425">
              <a:lnSpc>
                <a:spcPct val="95000"/>
              </a:lnSpc>
              <a:buFont typeface="+mj-lt"/>
              <a:buAutoNum type="arabicPeriod"/>
            </a:pPr>
            <a:r>
              <a:rPr lang="en-US" sz="1400" dirty="0"/>
              <a:t>On successful container allocations, the </a:t>
            </a:r>
            <a:r>
              <a:rPr lang="en-US" sz="1400" dirty="0" err="1"/>
              <a:t>ApplicationMaster</a:t>
            </a:r>
            <a:r>
              <a:rPr lang="en-US" sz="1400" dirty="0"/>
              <a:t> launches the container by providing the container launch specification to the </a:t>
            </a:r>
            <a:r>
              <a:rPr lang="en-US" sz="1400" dirty="0" err="1"/>
              <a:t>NodeManager</a:t>
            </a:r>
            <a:r>
              <a:rPr lang="en-US" sz="1400" dirty="0"/>
              <a:t>. </a:t>
            </a:r>
          </a:p>
          <a:p>
            <a:pPr marL="225425" indent="-225425">
              <a:lnSpc>
                <a:spcPct val="95000"/>
              </a:lnSpc>
              <a:buFont typeface="+mj-lt"/>
              <a:buAutoNum type="arabicPeriod"/>
            </a:pPr>
            <a:r>
              <a:rPr lang="en-US" sz="1400" dirty="0"/>
              <a:t>The application code executing within the container then provides necessary information (progress, status etc.) to its </a:t>
            </a:r>
            <a:r>
              <a:rPr lang="en-US" sz="1400" dirty="0" err="1"/>
              <a:t>ApplicationMaster</a:t>
            </a:r>
            <a:r>
              <a:rPr lang="en-US" sz="1400" dirty="0"/>
              <a:t> via an </a:t>
            </a:r>
            <a:r>
              <a:rPr lang="en-US" sz="1400" i="1" dirty="0"/>
              <a:t>application-specific protocol</a:t>
            </a:r>
            <a:r>
              <a:rPr lang="en-US" sz="1400" dirty="0"/>
              <a:t>.</a:t>
            </a:r>
          </a:p>
          <a:p>
            <a:pPr marL="225425" indent="-225425">
              <a:lnSpc>
                <a:spcPct val="95000"/>
              </a:lnSpc>
              <a:buFont typeface="+mj-lt"/>
              <a:buAutoNum type="arabicPeriod"/>
            </a:pPr>
            <a:r>
              <a:rPr lang="en-US" sz="1400" dirty="0"/>
              <a:t>During the application execution, the client that submitted the program communicates directly with the </a:t>
            </a:r>
            <a:r>
              <a:rPr lang="en-US" sz="1400" dirty="0" err="1"/>
              <a:t>ApplicationMaster</a:t>
            </a:r>
            <a:r>
              <a:rPr lang="en-US" sz="1400" dirty="0"/>
              <a:t> to get status, progress updates etc. via an application-specific protocol.</a:t>
            </a:r>
          </a:p>
          <a:p>
            <a:pPr marL="225425" indent="-225425">
              <a:lnSpc>
                <a:spcPct val="95000"/>
              </a:lnSpc>
              <a:buFont typeface="+mj-lt"/>
              <a:buAutoNum type="arabicPeriod"/>
            </a:pPr>
            <a:r>
              <a:rPr lang="en-US" sz="1400" dirty="0"/>
              <a:t>Once the application is complete, and all necessary work has been finished, the </a:t>
            </a:r>
            <a:r>
              <a:rPr lang="en-US" sz="1400" dirty="0" err="1"/>
              <a:t>ApplicationMaster</a:t>
            </a:r>
            <a:r>
              <a:rPr lang="en-US" sz="1400" dirty="0"/>
              <a:t> deregisters with the </a:t>
            </a:r>
            <a:r>
              <a:rPr lang="en-US" sz="1400" dirty="0" err="1"/>
              <a:t>ResourceManager</a:t>
            </a:r>
            <a:r>
              <a:rPr lang="en-US" sz="1400" dirty="0"/>
              <a:t> and shuts down, allowing its own container to be repurposed.</a:t>
            </a:r>
          </a:p>
        </p:txBody>
      </p:sp>
    </p:spTree>
    <p:extLst>
      <p:ext uri="{BB962C8B-B14F-4D97-AF65-F5344CB8AC3E}">
        <p14:creationId xmlns:p14="http://schemas.microsoft.com/office/powerpoint/2010/main" val="274976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4261-86C9-4B85-AB23-776A85579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- Cumulus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D89251-26CC-4882-8102-3A606ECC1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54" y="1497339"/>
            <a:ext cx="8054585" cy="4389120"/>
          </a:xfrm>
        </p:spPr>
      </p:pic>
    </p:spTree>
    <p:extLst>
      <p:ext uri="{BB962C8B-B14F-4D97-AF65-F5344CB8AC3E}">
        <p14:creationId xmlns:p14="http://schemas.microsoft.com/office/powerpoint/2010/main" val="231865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AF269-0637-4427-89F0-9AA5C6DCF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- Stratus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4E4314-BDA5-477A-9164-DFF63BACD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8"/>
          <a:stretch/>
        </p:blipFill>
        <p:spPr>
          <a:xfrm>
            <a:off x="1352325" y="1411952"/>
            <a:ext cx="8666414" cy="4480560"/>
          </a:xfr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B78BCDC8-59F9-4EC2-A6BB-BB7E554192C6}"/>
              </a:ext>
            </a:extLst>
          </p:cNvPr>
          <p:cNvSpPr/>
          <p:nvPr/>
        </p:nvSpPr>
        <p:spPr>
          <a:xfrm>
            <a:off x="1147763" y="2498651"/>
            <a:ext cx="8208888" cy="1052623"/>
          </a:xfrm>
          <a:prstGeom prst="cloud">
            <a:avLst/>
          </a:prstGeom>
          <a:gradFill flip="none" rotWithShape="1">
            <a:gsLst>
              <a:gs pos="0">
                <a:schemeClr val="accent5">
                  <a:lumMod val="67000"/>
                  <a:alpha val="30000"/>
                </a:schemeClr>
              </a:gs>
              <a:gs pos="62000">
                <a:srgbClr val="B4D1E6">
                  <a:alpha val="75000"/>
                </a:srgbClr>
              </a:gs>
              <a:gs pos="32000">
                <a:srgbClr val="A7C9E3">
                  <a:alpha val="50000"/>
                </a:srgbClr>
              </a:gs>
              <a:gs pos="100000">
                <a:schemeClr val="tx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0EABE77A-CFFA-4EE6-A39D-0DEDB68A774A}"/>
              </a:ext>
            </a:extLst>
          </p:cNvPr>
          <p:cNvSpPr/>
          <p:nvPr/>
        </p:nvSpPr>
        <p:spPr>
          <a:xfrm>
            <a:off x="1147764" y="3551274"/>
            <a:ext cx="9474162" cy="1137684"/>
          </a:xfrm>
          <a:prstGeom prst="cloud">
            <a:avLst/>
          </a:prstGeom>
          <a:gradFill flip="none" rotWithShape="1">
            <a:gsLst>
              <a:gs pos="0">
                <a:schemeClr val="accent5">
                  <a:lumMod val="67000"/>
                  <a:alpha val="30000"/>
                </a:schemeClr>
              </a:gs>
              <a:gs pos="62000">
                <a:srgbClr val="B4D1E6">
                  <a:alpha val="75000"/>
                </a:srgbClr>
              </a:gs>
              <a:gs pos="32000">
                <a:srgbClr val="A7C9E3">
                  <a:alpha val="50000"/>
                </a:srgbClr>
              </a:gs>
              <a:gs pos="100000">
                <a:schemeClr val="tx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6EF5A4A3-E7B9-4F27-A6D3-046266BE4B14}"/>
              </a:ext>
            </a:extLst>
          </p:cNvPr>
          <p:cNvSpPr/>
          <p:nvPr/>
        </p:nvSpPr>
        <p:spPr>
          <a:xfrm>
            <a:off x="1147763" y="4794548"/>
            <a:ext cx="5720870" cy="843517"/>
          </a:xfrm>
          <a:prstGeom prst="cloud">
            <a:avLst/>
          </a:prstGeom>
          <a:gradFill flip="none" rotWithShape="1">
            <a:gsLst>
              <a:gs pos="0">
                <a:schemeClr val="accent5">
                  <a:lumMod val="67000"/>
                  <a:alpha val="30000"/>
                </a:schemeClr>
              </a:gs>
              <a:gs pos="62000">
                <a:srgbClr val="B4D1E6">
                  <a:alpha val="75000"/>
                </a:srgbClr>
              </a:gs>
              <a:gs pos="32000">
                <a:srgbClr val="A7C9E3">
                  <a:alpha val="50000"/>
                </a:srgbClr>
              </a:gs>
              <a:gs pos="100000">
                <a:schemeClr val="tx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64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CB4F8-3FB7-486A-83E4-410E1332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– Free Trial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ADAAC1-AC46-4756-9CD9-B254EC6F0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219" y="1607344"/>
            <a:ext cx="6419850" cy="4524375"/>
          </a:xfrm>
        </p:spPr>
      </p:pic>
    </p:spTree>
    <p:extLst>
      <p:ext uri="{BB962C8B-B14F-4D97-AF65-F5344CB8AC3E}">
        <p14:creationId xmlns:p14="http://schemas.microsoft.com/office/powerpoint/2010/main" val="1500498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DDB84-A55F-4240-9F73-FF7F653EE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– Free Trials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F79E18-D132-4CE1-8A92-5538ADBBF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2605" y="1336675"/>
            <a:ext cx="9041078" cy="506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51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F3AED-D48B-49D8-9B60-0B579F34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– Free Trial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77742E-CD9B-4B9A-94D5-E9A18F137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29" y="1336675"/>
            <a:ext cx="9636230" cy="5065713"/>
          </a:xfrm>
        </p:spPr>
      </p:pic>
    </p:spTree>
    <p:extLst>
      <p:ext uri="{BB962C8B-B14F-4D97-AF65-F5344CB8AC3E}">
        <p14:creationId xmlns:p14="http://schemas.microsoft.com/office/powerpoint/2010/main" val="3163418931"/>
      </p:ext>
    </p:extLst>
  </p:cSld>
  <p:clrMapOvr>
    <a:masterClrMapping/>
  </p:clrMapOvr>
</p:sld>
</file>

<file path=ppt/theme/theme1.xml><?xml version="1.0" encoding="utf-8"?>
<a:theme xmlns:a="http://schemas.openxmlformats.org/drawingml/2006/main" name="Analytics_World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D8D8D8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alytics_World" id="{0D0CA6F4-4249-491F-90A1-38D2E759BAFB}" vid="{73C02A8C-8EF0-4E7B-9EF2-CA7EFEB1E56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Analytics_World</Template>
  <TotalTime>4855</TotalTime>
  <Words>612</Words>
  <Application>Microsoft Office PowerPoint</Application>
  <PresentationFormat>Widescreen</PresentationFormat>
  <Paragraphs>182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Cambria</vt:lpstr>
      <vt:lpstr>Open Sans</vt:lpstr>
      <vt:lpstr>Verdana</vt:lpstr>
      <vt:lpstr>Analytics_World</vt:lpstr>
      <vt:lpstr>Data Analytics Lesson 4 Cloud Computing Environment</vt:lpstr>
      <vt:lpstr>What is Required by Data Analytics?</vt:lpstr>
      <vt:lpstr>Platforms</vt:lpstr>
      <vt:lpstr>Amazon - Nimbostratus</vt:lpstr>
      <vt:lpstr>Azure - Cumulus</vt:lpstr>
      <vt:lpstr>Google - Stratus</vt:lpstr>
      <vt:lpstr>Amazon – Free Trial</vt:lpstr>
      <vt:lpstr>Azure – Free Trials </vt:lpstr>
      <vt:lpstr>Google – Free Trial</vt:lpstr>
      <vt:lpstr>Cloud Compositions - Zoomdata</vt:lpstr>
      <vt:lpstr>Google Cloud Environment</vt:lpstr>
      <vt:lpstr>Account Management</vt:lpstr>
      <vt:lpstr>Resource Management</vt:lpstr>
      <vt:lpstr>Built-in Tutorials</vt:lpstr>
      <vt:lpstr>Google Web Services</vt:lpstr>
      <vt:lpstr>Google Cloud Platform</vt:lpstr>
      <vt:lpstr>Google Cloud Tools</vt:lpstr>
      <vt:lpstr>Google Cloud Tools and Plugins</vt:lpstr>
      <vt:lpstr>Google Cloud Storage</vt:lpstr>
      <vt:lpstr>Google App Engine</vt:lpstr>
      <vt:lpstr>Example - Azure</vt:lpstr>
      <vt:lpstr>Launch Azure Cloud Shell</vt:lpstr>
      <vt:lpstr>Install Azure PowerShell with PowerShellGet</vt:lpstr>
      <vt:lpstr>Powershell configuration</vt:lpstr>
      <vt:lpstr>Powershell Module</vt:lpstr>
      <vt:lpstr>Google Cloud Free Trial</vt:lpstr>
      <vt:lpstr>Google Cloud Platform Promotion</vt:lpstr>
      <vt:lpstr>GOOGLE CLOUD Dashboard</vt:lpstr>
      <vt:lpstr>Hadoop Machine – Cloud Dataproc</vt:lpstr>
      <vt:lpstr>Standard Machine Descriptions</vt:lpstr>
      <vt:lpstr>Cloud Dataproc Pricing</vt:lpstr>
      <vt:lpstr>Python Search</vt:lpstr>
      <vt:lpstr>Notebook - Jupyter </vt:lpstr>
      <vt:lpstr>Windows Powershell</vt:lpstr>
      <vt:lpstr>Data Science Tools</vt:lpstr>
      <vt:lpstr>DATA Science Virtual Machine (DSVM)</vt:lpstr>
      <vt:lpstr>DSVM Configuration</vt:lpstr>
      <vt:lpstr>Samples on the DSVM</vt:lpstr>
      <vt:lpstr>Hadoop Clusters</vt:lpstr>
      <vt:lpstr>What are Hadoop Instances?</vt:lpstr>
      <vt:lpstr>Example Hadoop Instances?</vt:lpstr>
      <vt:lpstr>Hadoop High-Level Architecture Overview</vt:lpstr>
      <vt:lpstr>What is the Application Startup Process?</vt:lpstr>
      <vt:lpstr>What is the Core of Hadoop Architecture?</vt:lpstr>
      <vt:lpstr>Example Application – Hive Query</vt:lpstr>
      <vt:lpstr>References</vt:lpstr>
      <vt:lpstr>Contact Information</vt:lpstr>
      <vt:lpstr>What is the Application Master?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Strickland Jeffrey</dc:creator>
  <cp:lastModifiedBy>Strickland Jeffrey</cp:lastModifiedBy>
  <cp:revision>68</cp:revision>
  <dcterms:created xsi:type="dcterms:W3CDTF">2016-09-01T10:07:07Z</dcterms:created>
  <dcterms:modified xsi:type="dcterms:W3CDTF">2018-08-11T23:14:44Z</dcterms:modified>
</cp:coreProperties>
</file>